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4C0DC1-E5EF-2E1F-2EC8-27C157F274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9559709-6C23-97E0-C4F6-39F4D9B52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8BC6A91-A5F7-8F6C-FCB0-9B4F3C765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F4A7B2-ACC4-DEC8-E958-221DB1DA5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C6C8F6-F989-7E3E-8420-D738E0836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876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01D22C-D52B-4194-6BF8-6697F2220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BAFB1-8107-384F-2D5E-D059B9FA0D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71284E8-B817-F007-111E-016E3977E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6DA13C-6D0E-CA02-44DD-72924139C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5169AC-00DB-76B5-A17F-02682FFA6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53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77CE6F6-2E58-55ED-45D4-4793ED16AA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14E8C0-8E15-E421-8DDD-89174AA89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4A1645-9D5C-A21F-738E-F7508AE21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AD15F2-C226-60C0-9CE2-8C2279361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3B2C44-A1A0-3FDD-09BE-F51401A65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21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670825-8BF2-82E5-62FA-320DFE9A2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2C90E2-580D-1BB3-5146-AC8804293F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DFC2A6-A1C3-E351-0E00-BC1A03F85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6CC41F-6A88-3A70-2DDD-116C2443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AC583DE-D7D5-81A5-CC1D-C89B2E504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96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E9F488-1D88-464E-DC35-E36C93501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11E201-12E6-B9F6-21DB-2FD2B4F65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7B7C39-6872-8D06-96C6-36A7F0F9D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022D17-3701-9DE7-4D80-A5622D5CB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8B5766-6C39-0BE7-62D7-37466F51C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11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036F10-FAA4-7FFD-28EB-42E816FA4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FEEF79-71D3-E3D2-8F6D-3BFCD891F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7F1831-E3E1-BF9D-465D-137A14FB8B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05AC99-2877-CC9B-6664-95C42DD3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8C03AF-2BB4-0C58-407A-D6825A998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A0F324-322F-DE3D-57D8-699F00862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0785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BFFEC6-F430-3C83-9BCB-4B2C45130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0A0D8EB-D1DF-98CD-B9B5-415EA7005D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B9243EF-79E5-0E3F-30A4-911B2843D5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0741FF7-0F79-8B26-2366-4BB16A55A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CCBD078-B061-33DE-8FAC-CDE42A192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995572-19D2-4023-8BE9-9FE6ADF82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8013CFA-BBC9-FD09-E694-713180B7A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2C27BBD-BD12-C77B-A187-6415C65DC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445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1115A-311E-C1E2-9A90-57FEB42F0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C2D342A-5192-23E8-3932-55C9FA9A1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998FE3E-5620-D592-49B6-AF0C80B6D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C85A4C8-FEFE-0ECB-388E-F37FD7738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1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21D310-D9B6-711E-C34B-D6AEC15AC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BE2F739-17A8-4E60-4F86-25CC83E2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AFFA3B-D55A-2D2D-71F4-378B1E825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096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56EF1F-C0F6-D8A5-BF89-B68B78866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CEE0CB7-D7A8-870C-C2BB-4A29F06C5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06170E1-A474-6034-E221-5E05F330E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966962B-1521-5F26-66C9-B197A4AB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D4DC10-66EE-6D80-0DD1-E59CBB6C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14ECA6-C97F-E504-2E5F-8D00496C6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D8D585-A8FC-3BA7-EBBD-F2EB4B7E7E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F8C8B1C-97F4-CA48-7279-E10661409E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F234CD-65E6-449A-36C7-1EDEA00DB6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E781A0-3D6D-2ABB-2109-38F707357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424F8F-2841-080A-6497-1F6131A9E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638DCA3-7481-48C7-D4FA-D726CE55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107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9101A1-C718-64A3-D303-ED2F05C7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357BB17-3590-C6D6-F2B6-141FCC9708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B9F2D42-DCDE-670D-E902-E9FB038C41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1A242-0622-4AB1-A448-B18CD3717BC9}" type="datetimeFigureOut">
              <a:rPr lang="ru-RU" smtClean="0"/>
              <a:t>21.11.2024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24B0DD-F749-5280-D17A-A1A29C631E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B297DC6-30BB-159F-B858-85E7376E2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3375E-D8ED-44A3-8C62-C8B5817A5D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58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Крест 3">
            <a:extLst>
              <a:ext uri="{FF2B5EF4-FFF2-40B4-BE49-F238E27FC236}">
                <a16:creationId xmlns:a16="http://schemas.microsoft.com/office/drawing/2014/main" id="{B26DCD98-352A-2755-FD58-4482FDFD457C}"/>
              </a:ext>
            </a:extLst>
          </p:cNvPr>
          <p:cNvSpPr/>
          <p:nvPr/>
        </p:nvSpPr>
        <p:spPr>
          <a:xfrm>
            <a:off x="3969798" y="1472303"/>
            <a:ext cx="3915054" cy="3730841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i="1"/>
          </a:p>
          <a:p>
            <a:pPr algn="ctr"/>
            <a:endParaRPr lang="ru-RU" sz="1400" i="1" dirty="0"/>
          </a:p>
          <a:p>
            <a:pPr algn="ctr"/>
            <a:r>
              <a:rPr lang="ru-RU" sz="1400" i="1" dirty="0"/>
              <a:t>ВИЧ-инфекция — это хроническое инфекционное заболевание, которое провоцирует вирус иммунодефицита человека, поражающий клетки иммунной системы . При отсутствии лечения закономерно приводит к синдрому приобретённого иммунодефицита (СПИДа).</a:t>
            </a:r>
          </a:p>
          <a:p>
            <a:pPr algn="ctr"/>
            <a:endParaRPr lang="ru-RU" sz="1400" dirty="0"/>
          </a:p>
          <a:p>
            <a:pPr algn="ctr"/>
            <a:endParaRPr lang="ru-RU" sz="1400" i="1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116C442-7EF3-CF35-E938-E7B99E4131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8936" y="57703"/>
            <a:ext cx="3182644" cy="1748901"/>
          </a:xfrm>
          <a:prstGeom prst="rect">
            <a:avLst/>
          </a:prstGeom>
        </p:spPr>
      </p:pic>
      <p:sp>
        <p:nvSpPr>
          <p:cNvPr id="8" name="Свиток: вертикальный 7">
            <a:extLst>
              <a:ext uri="{FF2B5EF4-FFF2-40B4-BE49-F238E27FC236}">
                <a16:creationId xmlns:a16="http://schemas.microsoft.com/office/drawing/2014/main" id="{4E89D78A-B5F1-85BC-21E1-9A5A3F2F5BFE}"/>
              </a:ext>
            </a:extLst>
          </p:cNvPr>
          <p:cNvSpPr/>
          <p:nvPr/>
        </p:nvSpPr>
        <p:spPr>
          <a:xfrm>
            <a:off x="0" y="62144"/>
            <a:ext cx="4465468" cy="6551163"/>
          </a:xfrm>
          <a:prstGeom prst="verticalScroll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endParaRPr lang="ru-RU" sz="900" dirty="0"/>
          </a:p>
          <a:p>
            <a:pPr algn="just"/>
            <a:r>
              <a:rPr lang="ru-RU" sz="900" dirty="0"/>
              <a:t>    Вирус иммунодефицита человека принадлежит семейству ретровирусов (</a:t>
            </a:r>
            <a:r>
              <a:rPr lang="ru-RU" sz="900" dirty="0" err="1"/>
              <a:t>Retroviridae</a:t>
            </a:r>
            <a:r>
              <a:rPr lang="ru-RU" sz="900" dirty="0"/>
              <a:t>), роду </a:t>
            </a:r>
            <a:r>
              <a:rPr lang="ru-RU" sz="900" dirty="0" err="1"/>
              <a:t>Lentivirus</a:t>
            </a:r>
            <a:r>
              <a:rPr lang="ru-RU" sz="900" dirty="0"/>
              <a:t>. Впервые информация о болезни появилась в 1970 годах. Сам вирус был выделен в 1983 году одновременно во Франции вирусологом Франсуазой Барре-</a:t>
            </a:r>
            <a:r>
              <a:rPr lang="ru-RU" sz="900" dirty="0" err="1"/>
              <a:t>Синусси</a:t>
            </a:r>
            <a:r>
              <a:rPr lang="ru-RU" sz="900" dirty="0"/>
              <a:t> и в США учёным Робертом Гало, однако название, одобренное Всемирной организацией здравоохранения, получил только через пять лет — в 1987 году. Тогда же впервые был зарегистрирован случай ВИЧ-инфекции в СССР.</a:t>
            </a:r>
          </a:p>
          <a:p>
            <a:pPr algn="just"/>
            <a:r>
              <a:rPr lang="ru-RU" sz="900" b="1" u="sng" dirty="0"/>
              <a:t>Пути передачи инфекции:</a:t>
            </a:r>
          </a:p>
          <a:p>
            <a:pPr algn="just"/>
            <a:r>
              <a:rPr lang="ru-RU" sz="900" u="sng" dirty="0"/>
              <a:t>Естественные:</a:t>
            </a:r>
          </a:p>
          <a:p>
            <a:pPr algn="just"/>
            <a:r>
              <a:rPr lang="ru-RU" sz="900" dirty="0"/>
              <a:t>-половой (гетеро- и гомосексуальные контакты);</a:t>
            </a:r>
          </a:p>
          <a:p>
            <a:pPr algn="just"/>
            <a:r>
              <a:rPr lang="ru-RU" sz="900" dirty="0"/>
              <a:t>-вертикальный (от заражённой матери к ребёнку во время беременности, родов или кормления грудью).</a:t>
            </a:r>
          </a:p>
          <a:p>
            <a:pPr algn="just"/>
            <a:r>
              <a:rPr lang="ru-RU" sz="900" u="sng" dirty="0"/>
              <a:t>Искусственный</a:t>
            </a:r>
            <a:r>
              <a:rPr lang="ru-RU" sz="900" dirty="0"/>
              <a:t> — парентеральный (в случае различных воздействий, связанных с нарушением слизистых оболочек и кожных покровов, например, использование нестерильных инструментов при употреблении наркотических веществ, медицинских и немедицинских манипуляциях).</a:t>
            </a:r>
          </a:p>
          <a:p>
            <a:pPr algn="just"/>
            <a:r>
              <a:rPr lang="ru-RU" sz="900" dirty="0"/>
              <a:t>Важно отметить, что при поцелуях, общении, объятиях, рукопожатиях, использовании общей посуды и других предметов быта ВИЧ-инфекция не передаётся.</a:t>
            </a:r>
          </a:p>
          <a:p>
            <a:pPr algn="just"/>
            <a:r>
              <a:rPr lang="ru-RU" sz="900" b="1" u="sng" dirty="0"/>
              <a:t>Симптомы вич-инфекции</a:t>
            </a:r>
          </a:p>
          <a:p>
            <a:pPr algn="just"/>
            <a:r>
              <a:rPr lang="ru-RU" sz="900" dirty="0"/>
              <a:t>ВИЧ-инфекция не имеет специфических симптомов. Все клинические проявления могут относиться как к другим инфекционным и неинфекционным заболеваниям, так и к проявлениям вторичных заболеваний, которые развиваются на фоне иммунодефицита.  </a:t>
            </a:r>
            <a:endParaRPr lang="ru-RU" sz="900" u="sng" dirty="0"/>
          </a:p>
          <a:p>
            <a:pPr algn="just"/>
            <a:r>
              <a:rPr lang="ru-RU" sz="900" b="1" u="sng" dirty="0"/>
              <a:t> Выделяют пять стадий инфицирования:</a:t>
            </a:r>
          </a:p>
          <a:p>
            <a:pPr algn="just"/>
            <a:r>
              <a:rPr lang="ru-RU" sz="900" u="sng" dirty="0"/>
              <a:t>Стадия инкубации </a:t>
            </a:r>
            <a:r>
              <a:rPr lang="ru-RU" sz="900" dirty="0"/>
              <a:t>— фаза от момента заражения до выработки антител и/или появления реакции, представленных признаками "острой ВИЧ-</a:t>
            </a:r>
            <a:r>
              <a:rPr lang="ru-RU" sz="900" dirty="0" err="1"/>
              <a:t>инфекции".В</a:t>
            </a:r>
            <a:r>
              <a:rPr lang="ru-RU" sz="900" dirty="0"/>
              <a:t> среднем длительность стадии инкубации составляет от 3 до 6 месяцев. В тот период вирус в организме человека активно размножается, но никак себя не проявляет ни клинически, ни при лабораторном исследовании на антитела к ВИЧ. Однако человек в этой стадии уже заразен.</a:t>
            </a:r>
          </a:p>
          <a:p>
            <a:pPr algn="just"/>
            <a:r>
              <a:rPr lang="ru-RU" sz="900" dirty="0"/>
              <a:t>2) </a:t>
            </a:r>
            <a:r>
              <a:rPr lang="ru-RU" sz="900" u="sng" dirty="0"/>
              <a:t>Стадия первичных проявлений </a:t>
            </a:r>
            <a:r>
              <a:rPr lang="ru-RU" sz="900" dirty="0"/>
              <a:t>— этап, который начинается, соответственно, через 3-6, максимум 12 месяцев от момента заражения. В этот период продолжается активное размножение вируса, и появляется первичный ответ в виде выработки антител или клинических проявлений. Поэтому вторую стадию ВИЧ-инфекции можно выявить при сдаче крови на антитела к ВИЧ.</a:t>
            </a:r>
          </a:p>
          <a:p>
            <a:pPr algn="just"/>
            <a:r>
              <a:rPr lang="ru-RU" sz="900" dirty="0"/>
              <a:t>Стадия первичных проявлений может быть бессимптомной (чаще всего), а также проявляться в виде ряда неспецифических признаковВИЧ:субфебрильнаятемпература,сыпь,увеличениелимфоузлов,кандиоз слизистых,</a:t>
            </a:r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  <a:p>
            <a:pPr algn="ctr"/>
            <a:endParaRPr lang="ru-RU" sz="900" dirty="0"/>
          </a:p>
        </p:txBody>
      </p:sp>
      <p:sp>
        <p:nvSpPr>
          <p:cNvPr id="10" name="Свиток: вертикальный 9">
            <a:extLst>
              <a:ext uri="{FF2B5EF4-FFF2-40B4-BE49-F238E27FC236}">
                <a16:creationId xmlns:a16="http://schemas.microsoft.com/office/drawing/2014/main" id="{94A485EC-E393-F4D0-0B03-96FD0268925D}"/>
              </a:ext>
            </a:extLst>
          </p:cNvPr>
          <p:cNvSpPr/>
          <p:nvPr/>
        </p:nvSpPr>
        <p:spPr>
          <a:xfrm>
            <a:off x="7579311" y="62142"/>
            <a:ext cx="4664477" cy="6551165"/>
          </a:xfrm>
          <a:prstGeom prst="verticalScroll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r>
              <a:rPr lang="ru-RU" sz="900" dirty="0"/>
              <a:t>герпетическая </a:t>
            </a:r>
            <a:r>
              <a:rPr lang="ru-RU" sz="900" dirty="0" err="1"/>
              <a:t>инфекция,ангина,пневмония</a:t>
            </a:r>
            <a:r>
              <a:rPr lang="ru-RU" sz="900" dirty="0"/>
              <a:t> и другие проявления.</a:t>
            </a:r>
          </a:p>
          <a:p>
            <a:pPr algn="just"/>
            <a:r>
              <a:rPr lang="ru-RU" sz="900" dirty="0"/>
              <a:t>Принято считать, что человек находится в стадии острой ВИЧ-инфекции на протяжении 12 месяцев от появления антител к ВИЧ.</a:t>
            </a:r>
          </a:p>
          <a:p>
            <a:pPr algn="just"/>
            <a:r>
              <a:rPr lang="ru-RU" sz="900" dirty="0"/>
              <a:t>3) </a:t>
            </a:r>
            <a:r>
              <a:rPr lang="ru-RU" sz="900" u="sng" dirty="0"/>
              <a:t>Субклиническая, или латентная</a:t>
            </a:r>
            <a:r>
              <a:rPr lang="ru-RU" sz="900" dirty="0"/>
              <a:t>, стадия ВИЧ — период замедленного размножения вируса, по сравнению с предыдущими стадиями. Антитела к ВИЧ в крови продолжают выявляться. Единственный признак ВИЧ — увеличение лимфатических узлов, которое возникает не всегда. Продолжительность стадии без специфического лечения — от 6 до 7 лет (в отдельных случаях может варьироваться от 2 до 20 лет).</a:t>
            </a:r>
          </a:p>
          <a:p>
            <a:pPr algn="just"/>
            <a:r>
              <a:rPr lang="ru-RU" sz="900" dirty="0"/>
              <a:t>4) </a:t>
            </a:r>
            <a:r>
              <a:rPr lang="ru-RU" sz="900" u="sng" dirty="0"/>
              <a:t>Стадия вторичных заболеваний </a:t>
            </a:r>
            <a:r>
              <a:rPr lang="ru-RU" sz="900" dirty="0"/>
              <a:t>— фаза, в которой продолжается репликация ВИЧ. Она сопровождается активной гибелью CD4-лимфоцитов и, следовательно, истощением иммунной системы. Всё это становится причиной развития вторичных (в том числе оппортунистических) инфекционных и/или онкологических </a:t>
            </a:r>
            <a:r>
              <a:rPr lang="ru-RU" sz="900" dirty="0" err="1"/>
              <a:t>заболеваний:туберкулёза,кандидоза,саркомыКапоши,опоясывающего</a:t>
            </a:r>
            <a:r>
              <a:rPr lang="ru-RU" sz="900" dirty="0"/>
              <a:t> герпеса и других болезней.</a:t>
            </a:r>
          </a:p>
          <a:p>
            <a:pPr algn="just"/>
            <a:r>
              <a:rPr lang="ru-RU" sz="900" dirty="0"/>
              <a:t>Продолжительность данной стадии зависит от заболевания, своевременного принятия мер и индивидуальных свойств иммунной системы.</a:t>
            </a:r>
          </a:p>
          <a:p>
            <a:pPr algn="just"/>
            <a:r>
              <a:rPr lang="ru-RU" sz="900" dirty="0"/>
              <a:t>5) </a:t>
            </a:r>
            <a:r>
              <a:rPr lang="ru-RU" sz="900" u="sng" dirty="0"/>
              <a:t>Стадия СПИДа (терминальная стадия) </a:t>
            </a:r>
            <a:r>
              <a:rPr lang="ru-RU" sz="900" dirty="0"/>
              <a:t>— финальный этап течения ВИЧ-инфекции. Происходит развитие тяжёлых вторичных инфекций, угрожающих жизни, их генерализация (распространение по всему организму), развитие онкологических заболеваний и поражение центральной нервной системы, которое может сопровождаться неврологическими симптомами: растерянностью и забывчивостью, неспособностью сконцентрироваться, изменением поведения, головными болями, расстройствами настроения, нарушением координации и трудностями при ходьбе.</a:t>
            </a:r>
          </a:p>
          <a:p>
            <a:pPr algn="just"/>
            <a:r>
              <a:rPr lang="ru-RU" sz="900" dirty="0"/>
              <a:t>При отсутствии своевременно назначенного специфического лечения стадия СПИДа наступает в среднем через 10-12 лет от момента инфицирования.</a:t>
            </a:r>
          </a:p>
          <a:p>
            <a:pPr algn="just"/>
            <a:r>
              <a:rPr lang="ru-RU" sz="900" b="1" u="sng" dirty="0"/>
              <a:t>Методами профилактики являются:</a:t>
            </a:r>
            <a:endParaRPr lang="ru-RU" sz="900" b="1" dirty="0"/>
          </a:p>
          <a:p>
            <a:pPr algn="just"/>
            <a:r>
              <a:rPr lang="ru-RU" sz="900" dirty="0"/>
              <a:t>-защищённые половые контакты;</a:t>
            </a:r>
          </a:p>
          <a:p>
            <a:pPr algn="just"/>
            <a:r>
              <a:rPr lang="ru-RU" sz="900" dirty="0"/>
              <a:t>-использование стерильных инструментов для проведения различных манипуляций, сопровождающихся нарушением целостности слизистых и кожных покровов;</a:t>
            </a:r>
          </a:p>
          <a:p>
            <a:pPr algn="just"/>
            <a:r>
              <a:rPr lang="ru-RU" sz="900" dirty="0"/>
              <a:t>-тестирование на ВИЧ всего населения не реже 1 раза в год;</a:t>
            </a:r>
          </a:p>
          <a:p>
            <a:pPr algn="just"/>
            <a:r>
              <a:rPr lang="ru-RU" sz="900" dirty="0"/>
              <a:t>-обязательное обследование на ВИЧ при планировании беременности, постановке на учёт в связи с беременностью, а также во время беременности и перед родами;</a:t>
            </a:r>
          </a:p>
          <a:p>
            <a:pPr algn="just"/>
            <a:r>
              <a:rPr lang="ru-RU" sz="900" dirty="0"/>
              <a:t>-обязательный приём препаратов всем ВИЧ-инфицированным женщинам во время беременности;</a:t>
            </a:r>
          </a:p>
          <a:p>
            <a:pPr algn="just"/>
            <a:r>
              <a:rPr lang="ru-RU" sz="900" dirty="0"/>
              <a:t>-приём препаратов всем ВИЧ-инфицированным для снижения вероятности передачи вируса.</a:t>
            </a:r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  <a:p>
            <a:pPr algn="just"/>
            <a:endParaRPr lang="ru-RU" sz="900" b="1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71C3A2-12B9-D5A8-8FCE-7896CBBB84DE}"/>
              </a:ext>
            </a:extLst>
          </p:cNvPr>
          <p:cNvSpPr txBox="1"/>
          <p:nvPr/>
        </p:nvSpPr>
        <p:spPr>
          <a:xfrm>
            <a:off x="3969798" y="5051397"/>
            <a:ext cx="3675357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ru-RU" sz="1000" dirty="0"/>
              <a:t>Филиал ФБУЗ «Центр гигиены и эпидемиологии в Алтайском крае в Михайловском, Волчихинском, Ключевском и Угловском районах» </a:t>
            </a:r>
          </a:p>
          <a:p>
            <a:r>
              <a:rPr lang="ru-RU" sz="1000" dirty="0"/>
              <a:t>658960, Алтайский край, Михайловский район, </a:t>
            </a:r>
            <a:r>
              <a:rPr lang="ru-RU" sz="1000" dirty="0" err="1"/>
              <a:t>с.Михайловское</a:t>
            </a:r>
            <a:r>
              <a:rPr lang="ru-RU" sz="1000" dirty="0"/>
              <a:t>, </a:t>
            </a:r>
            <a:r>
              <a:rPr lang="ru-RU" sz="1000" dirty="0" err="1"/>
              <a:t>ул.Калинина</a:t>
            </a:r>
            <a:r>
              <a:rPr lang="ru-RU" sz="1000" dirty="0"/>
              <a:t>, 5 Теле/факс (38570) 21-2-21,</a:t>
            </a:r>
          </a:p>
          <a:p>
            <a:r>
              <a:rPr lang="ru-RU" sz="1000" dirty="0"/>
              <a:t>E-mail: mixaylovka@altcge.ru</a:t>
            </a:r>
          </a:p>
          <a:p>
            <a:r>
              <a:rPr lang="ru-RU" sz="1000" dirty="0"/>
              <a:t>Номер Единого консультационного центра Роспотребнадзора:</a:t>
            </a:r>
          </a:p>
          <a:p>
            <a:r>
              <a:rPr lang="ru-RU" sz="1000" dirty="0"/>
              <a:t>8 (800) 555-49-43 по России звонок бесплатный</a:t>
            </a:r>
          </a:p>
          <a:p>
            <a:r>
              <a:rPr lang="en-US" sz="1000" dirty="0"/>
              <a:t>                                                  </a:t>
            </a:r>
            <a:r>
              <a:rPr lang="ru-RU" sz="1000" dirty="0"/>
              <a:t>2024</a:t>
            </a:r>
            <a:r>
              <a:rPr lang="en-US" sz="1000" dirty="0"/>
              <a:t> </a:t>
            </a:r>
            <a:r>
              <a:rPr lang="ru-RU" sz="1000" dirty="0"/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2290260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796</Words>
  <Application>Microsoft Office PowerPoint</Application>
  <PresentationFormat>Широкоэкранный</PresentationFormat>
  <Paragraphs>78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17</cp:revision>
  <dcterms:created xsi:type="dcterms:W3CDTF">2024-10-28T07:05:31Z</dcterms:created>
  <dcterms:modified xsi:type="dcterms:W3CDTF">2024-11-21T07:38:16Z</dcterms:modified>
</cp:coreProperties>
</file>