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0A27C-D166-9A76-912B-D34927A27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67870-F944-ECB4-72CF-BB3EA276D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540E4-013B-DC8E-18EE-1A4C9D02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A395B-5C41-2F74-1544-06686167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842D-9830-A65B-1459-22691588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5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1AE8D-D727-E004-88B1-15C5E3BB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3D5FF2-4A34-247B-77CD-79E706F20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5A50E-7BFB-1E39-DC94-C5557B2B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2CE48-42A6-7196-7558-6140A788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DDC8-8F2B-A1F3-BADF-5DACF317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A416FA-8DB8-6543-1917-4420F7FB9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00A2BD-887E-EE01-D302-304CADDC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88821-8C9D-6C5D-6B8D-D5508F8D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53609-2535-C4AF-595E-E3F22D52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A5CBD-08EB-1F95-9A97-B8E1936F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9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0FE5-32AC-447B-3C62-F6EE49EB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C1C58-4B67-6F2A-63BA-75C9FB75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EAA47-4FAA-7D1E-E861-D10A0E9E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A9540-F628-9E0A-2D66-91A4159F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80390-4CF9-AD29-B21D-84D9EE7A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7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07B75-6744-6F71-0322-8DE2F8A6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E3180-F666-05A1-7011-99A0AA86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6D00A-0E6F-9DC3-CCD9-E28F906D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E88AF-B82F-01B2-057A-61BE1C4F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6443F-D5DA-C7A7-70D9-FF344F3D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2C9D7-F707-4324-043D-A502A313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A61AF-285A-0CFB-D842-2F3F2DF1F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3508B8-5A39-1C2E-2041-F7217606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E537-98EF-F2FC-6206-FC3FF6F7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A56D8-4917-5F27-F6B3-69001BC0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E3F89-EBC1-690D-54E8-20459948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04A1C-0006-BBC4-AE3E-8FB583E9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F0E07-012E-6BC1-6686-E9D6CB6B7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3C3B26-A2B0-F46D-C422-CB524A7BB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F5BF51-B905-AFE0-7C05-6EC5B86E6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81E494-CE42-FE32-AAE9-312A15CF2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D8C9A0-2501-987D-307F-E27BB4C3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053408-2068-42A3-610C-F3127EFC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297E60-6F40-468E-E35A-27BD189B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45DF1-6E80-6317-2F84-5FD7989D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62DF3C-9DB5-44BE-E6FB-5F35D4C0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6C3F02-0193-96B4-9551-A16013BD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8E195C-99FB-F100-FBE9-44D272D6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D4426D-9688-B174-D9C6-ABE85F0D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5E988-C886-304B-57CC-4F61CD70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57AAC-A830-DDB1-C870-EB2BE21F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6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871FD-D1FD-280D-5773-23060E3D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1031D-F7FA-F2C5-050C-BC28232D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01275D-FD85-89D7-81D9-A7CE70850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933689-613E-A56E-BEE7-CE28D03D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33E8B-362A-ED4D-1685-978D57CF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4490B8-EFD6-0684-FB74-D958BAB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6CB49-3CCE-BBB7-4D51-6187F109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8660E3-A1BF-D6D4-1EF7-C5077DD80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DCB548-33DA-6CBD-208A-ACEC09D83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A4EA9B-0FAE-FA1D-8D98-2F3761CF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742C1-322E-0F52-AB01-2EB91BC9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3FA39-0CCB-5677-576D-DA937D30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96883-87D8-9706-BB07-18A0A9F8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30E21-5347-EC72-EA20-1CA7CE1B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7B2BE-12FA-AD9A-E6C5-B0E1190A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12DB-86F6-4264-A612-3A5C92DE754A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B86FE-3B61-0478-40EF-60805D8B0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E3DAA-AE22-5F91-63FF-DA2884388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1788-0CC1-435D-A7E6-21FFFDD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47903A9-78E7-ACB9-3D6B-91AD5431B75B}"/>
              </a:ext>
            </a:extLst>
          </p:cNvPr>
          <p:cNvSpPr/>
          <p:nvPr/>
        </p:nvSpPr>
        <p:spPr>
          <a:xfrm>
            <a:off x="725009" y="448323"/>
            <a:ext cx="3542190" cy="230375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1600" dirty="0"/>
              <a:t>Иммунизация — это процесс, благодаря которому человек приобретает иммунитет или становится невосприимчивым к инфекционной болезни. Обычно это происходит путём введения вакцины.</a:t>
            </a:r>
          </a:p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450665-EB1D-5DD9-2388-F309F3661518}"/>
              </a:ext>
            </a:extLst>
          </p:cNvPr>
          <p:cNvSpPr/>
          <p:nvPr/>
        </p:nvSpPr>
        <p:spPr>
          <a:xfrm>
            <a:off x="8079788" y="4032681"/>
            <a:ext cx="3743414" cy="248574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Задачей Всемирной недели иммунизации является повышение охвата прививками населения, посредством понимания того, что каждый человек нуждается в профилактике инфекционных болезней.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Девиз Всемирной недели иммунизации — обеспечить защиту большего числа детей и взрослых от болезней, которые можн</a:t>
            </a:r>
            <a:r>
              <a:rPr lang="ru-RU" sz="1400" dirty="0"/>
              <a:t>о </a:t>
            </a:r>
            <a:r>
              <a:rPr lang="ru-RU" sz="1200" dirty="0"/>
              <a:t>предотвратить с помощью вакцинации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A63C181-FFB4-E831-7C41-36952F5155AB}"/>
              </a:ext>
            </a:extLst>
          </p:cNvPr>
          <p:cNvSpPr/>
          <p:nvPr/>
        </p:nvSpPr>
        <p:spPr>
          <a:xfrm>
            <a:off x="723897" y="3946124"/>
            <a:ext cx="3542190" cy="258340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Вакцины безопасны и эффективны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2-3 млн. случаев смерти удаётся предотвращать ежегодно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Вакцины обеспечивают лучший иммунитет ,чем естественные инфекции.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прекратить вакцинацию, некоторые болезни могут вернуться (корь, дифтерия, свинка, </a:t>
            </a:r>
            <a:r>
              <a:rPr lang="ru-RU" sz="1400" dirty="0" err="1"/>
              <a:t>полимиелит</a:t>
            </a:r>
            <a:r>
              <a:rPr lang="ru-RU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DA98701-CC61-AAAA-81F7-62094A0AF523}"/>
              </a:ext>
            </a:extLst>
          </p:cNvPr>
          <p:cNvSpPr/>
          <p:nvPr/>
        </p:nvSpPr>
        <p:spPr>
          <a:xfrm>
            <a:off x="8136018" y="339569"/>
            <a:ext cx="3743414" cy="318486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Иммунизация может быть:</a:t>
            </a:r>
          </a:p>
          <a:p>
            <a:pPr algn="ctr"/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Естественной</a:t>
            </a:r>
            <a:r>
              <a:rPr lang="ru-RU" sz="1100" dirty="0"/>
              <a:t>. </a:t>
            </a:r>
            <a:r>
              <a:rPr lang="ru-RU" sz="1000" dirty="0"/>
              <a:t>Она формируется в результате </a:t>
            </a:r>
            <a:r>
              <a:rPr lang="ru-RU" sz="1000" dirty="0" err="1"/>
              <a:t>переболевания</a:t>
            </a:r>
            <a:r>
              <a:rPr lang="ru-RU" sz="1000" dirty="0"/>
              <a:t> инфекционным заболеванием.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Латентной</a:t>
            </a:r>
            <a:r>
              <a:rPr lang="ru-RU" sz="1100" dirty="0"/>
              <a:t>. </a:t>
            </a:r>
            <a:r>
              <a:rPr lang="ru-RU" sz="1000" dirty="0"/>
              <a:t>Она возникает в результате периодического поступления в организм патогена в малых дозах, не вызывающего развитие </a:t>
            </a:r>
            <a:r>
              <a:rPr lang="ru-RU" sz="1000" dirty="0" err="1"/>
              <a:t>манифестного</a:t>
            </a:r>
            <a:r>
              <a:rPr lang="ru-RU" sz="1000" dirty="0"/>
              <a:t> инфекционного заболевания</a:t>
            </a:r>
            <a:r>
              <a:rPr lang="ru-RU" sz="11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Искусственной</a:t>
            </a:r>
            <a:r>
              <a:rPr lang="ru-RU" sz="1100" dirty="0"/>
              <a:t> (иммунопрофилактикой). Она может быть:</a:t>
            </a:r>
          </a:p>
          <a:p>
            <a:r>
              <a:rPr lang="ru-RU" sz="1100" dirty="0"/>
              <a:t>-</a:t>
            </a:r>
            <a:r>
              <a:rPr lang="ru-RU" sz="1100" b="1" dirty="0"/>
              <a:t>активной</a:t>
            </a:r>
            <a:r>
              <a:rPr lang="ru-RU" sz="1100" dirty="0"/>
              <a:t> (вакцинопрофилактика) — </a:t>
            </a:r>
            <a:r>
              <a:rPr lang="ru-RU" sz="1000" dirty="0"/>
              <a:t>направлена на заблаговременное создание стойкого специфического активного иммунитета путём  </a:t>
            </a:r>
            <a:r>
              <a:rPr lang="ru-RU" sz="1000" dirty="0" err="1"/>
              <a:t>икусственного</a:t>
            </a:r>
            <a:r>
              <a:rPr lang="ru-RU" sz="1000" dirty="0"/>
              <a:t> введения в организм антигена с выработки к нему собственных антител;</a:t>
            </a:r>
          </a:p>
          <a:p>
            <a:r>
              <a:rPr lang="ru-RU" sz="1000" dirty="0"/>
              <a:t>-</a:t>
            </a:r>
            <a:r>
              <a:rPr lang="ru-RU" sz="1000" b="1" dirty="0"/>
              <a:t>пассивной</a:t>
            </a:r>
            <a:r>
              <a:rPr lang="ru-RU" sz="1000" dirty="0"/>
              <a:t> (серопрофилактика) — направлена на экстренное создание кратковременного специфического пассивного иммунитета путём введения в организм готовых антител</a:t>
            </a:r>
            <a:r>
              <a:rPr lang="ru-RU" sz="1200" dirty="0"/>
              <a:t>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301582B-45B0-8429-8971-A6054269BD76}"/>
              </a:ext>
            </a:extLst>
          </p:cNvPr>
          <p:cNvCxnSpPr>
            <a:cxnSpLocks/>
          </p:cNvCxnSpPr>
          <p:nvPr/>
        </p:nvCxnSpPr>
        <p:spPr>
          <a:xfrm flipV="1">
            <a:off x="7375864" y="2636668"/>
            <a:ext cx="545975" cy="104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EC64A4F-7F38-608C-204D-144E4DED1CD2}"/>
              </a:ext>
            </a:extLst>
          </p:cNvPr>
          <p:cNvCxnSpPr>
            <a:cxnSpLocks/>
          </p:cNvCxnSpPr>
          <p:nvPr/>
        </p:nvCxnSpPr>
        <p:spPr>
          <a:xfrm>
            <a:off x="7359588" y="3915053"/>
            <a:ext cx="488272" cy="23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19C20BA-80D5-5AC6-63C7-63D88FAB7567}"/>
              </a:ext>
            </a:extLst>
          </p:cNvPr>
          <p:cNvCxnSpPr>
            <a:cxnSpLocks/>
          </p:cNvCxnSpPr>
          <p:nvPr/>
        </p:nvCxnSpPr>
        <p:spPr>
          <a:xfrm flipH="1" flipV="1">
            <a:off x="4277925" y="2667739"/>
            <a:ext cx="578160" cy="7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7616387-6E89-55EE-2CBC-1B759C0954E6}"/>
              </a:ext>
            </a:extLst>
          </p:cNvPr>
          <p:cNvCxnSpPr>
            <a:cxnSpLocks/>
          </p:cNvCxnSpPr>
          <p:nvPr/>
        </p:nvCxnSpPr>
        <p:spPr>
          <a:xfrm flipH="1">
            <a:off x="4314553" y="3919490"/>
            <a:ext cx="541532" cy="27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66A93A8E-FD26-F4F8-F708-513A542464F8}"/>
              </a:ext>
            </a:extLst>
          </p:cNvPr>
          <p:cNvSpPr/>
          <p:nvPr/>
        </p:nvSpPr>
        <p:spPr>
          <a:xfrm>
            <a:off x="4876804" y="2081810"/>
            <a:ext cx="2482784" cy="248574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ВСЕМИРНАЯ НЕДЕЛЯ ИММУНИЗАЦИИ  22–30 АПРЕЛЯ 2024 ГОДА</a:t>
            </a:r>
            <a:endParaRPr lang="ru-RU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63ECB2-CE61-BFD0-5F14-B3577971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10" y="4647458"/>
            <a:ext cx="3027285" cy="18243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F7AEDF6-AF3A-BEC6-FA04-8C5B8BEB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67" y="219721"/>
            <a:ext cx="3089430" cy="17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206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cp:lastPrinted>2024-04-23T09:56:43Z</cp:lastPrinted>
  <dcterms:created xsi:type="dcterms:W3CDTF">2024-04-23T07:15:10Z</dcterms:created>
  <dcterms:modified xsi:type="dcterms:W3CDTF">2024-04-23T10:40:18Z</dcterms:modified>
</cp:coreProperties>
</file>