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DDF52B-271F-5711-B346-2209987813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791B72B-1C61-255B-7808-1DD105E93A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0729FBE-3440-23D5-35F1-B3180E63D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1EDC-C41F-4CD6-BEBF-826A8BF2FA59}" type="datetimeFigureOut">
              <a:rPr lang="ru-RU" smtClean="0"/>
              <a:t>03.05.2024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B5DB47D-D247-E2B0-0B61-D89BC6D2C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267061E-1C82-382D-9C76-C9128C18E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478CA-7836-4E93-B75D-FBE79FB0AC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7028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94010C-EA14-060F-C001-6A9DE72C1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2BF07E4-7B63-5E2F-0DDF-F204ACC032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9D373A2-AFCD-E316-BBBB-D6E85E684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1EDC-C41F-4CD6-BEBF-826A8BF2FA59}" type="datetimeFigureOut">
              <a:rPr lang="ru-RU" smtClean="0"/>
              <a:t>03.05.2024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8AD7516-8F37-DB11-0B58-73C6793C9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14DD4F-0FE3-BA0F-0A79-B6ABB8828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478CA-7836-4E93-B75D-FBE79FB0AC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4329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A43A235-A10B-4C78-5BA3-2BE814C8DD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ED70719-5276-93D3-9D1A-785AD4A37D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4844E68-4DDB-8158-6091-B3F97369E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1EDC-C41F-4CD6-BEBF-826A8BF2FA59}" type="datetimeFigureOut">
              <a:rPr lang="ru-RU" smtClean="0"/>
              <a:t>03.05.2024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C747863-2B20-9F6E-FE3D-3155E9E47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25632D6-B9ED-1CA1-2182-F3BEDE9C5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478CA-7836-4E93-B75D-FBE79FB0AC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0492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F55FAD-CE9F-FCD3-C7F6-079842BA6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5D40D8A-359E-283B-66F0-A512A68F71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11F6517-0DF5-982F-193C-A764584F9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1EDC-C41F-4CD6-BEBF-826A8BF2FA59}" type="datetimeFigureOut">
              <a:rPr lang="ru-RU" smtClean="0"/>
              <a:t>03.05.2024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8313115-075B-EA8F-4F9A-AC14F10C4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D582D4C-EDA6-6DC3-7AAF-967B7AF79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478CA-7836-4E93-B75D-FBE79FB0AC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8003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E00D87-1D78-14FC-637B-89B871097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A58ADF9-4B15-BEEF-5D02-F62A12BB89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5A7DC0A-8488-3035-23B0-7F6F9189D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1EDC-C41F-4CD6-BEBF-826A8BF2FA59}" type="datetimeFigureOut">
              <a:rPr lang="ru-RU" smtClean="0"/>
              <a:t>03.05.2024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78F6A63-8D87-E8A4-8553-04C5CB85A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748A9F6-B672-7E13-FCCC-11093FBAC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478CA-7836-4E93-B75D-FBE79FB0AC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7913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659CC6-237C-8345-9593-81999EC1A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8014B20-C2AB-09CA-CF42-7D18117162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013603C-B0FD-CF4E-A274-A448C6B0A5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A4888F3-1617-2A07-94DF-92822B0A1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1EDC-C41F-4CD6-BEBF-826A8BF2FA59}" type="datetimeFigureOut">
              <a:rPr lang="ru-RU" smtClean="0"/>
              <a:t>03.05.2024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203A053-D6AA-A3B8-1DF8-9F7D4C8D7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C99B552-6889-DEBA-8F64-15543F7AF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478CA-7836-4E93-B75D-FBE79FB0AC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5324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622CF0-CFC0-88FB-F8EF-0AEDEB4EC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5710C9F-02BD-1CE8-DBB4-855E2D491E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D924202-2EC0-388F-50D3-06F09E63A5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48CB805-A894-0412-2C8D-72663367F0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F22E942-C07E-974B-BE36-DFC0C4EA84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5B1ABB7E-168E-3FAF-4256-A8C5D0C87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1EDC-C41F-4CD6-BEBF-826A8BF2FA59}" type="datetimeFigureOut">
              <a:rPr lang="ru-RU" smtClean="0"/>
              <a:t>03.05.2024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6F6B29F-79C6-7523-C20F-A37E4D720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2AE5C4E-837D-4E8B-C56E-0A6967FA3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478CA-7836-4E93-B75D-FBE79FB0AC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9681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DAD087-EAA6-6490-A5E2-25F3FA873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6F68627-23EB-BCB4-B062-26205F178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1EDC-C41F-4CD6-BEBF-826A8BF2FA59}" type="datetimeFigureOut">
              <a:rPr lang="ru-RU" smtClean="0"/>
              <a:t>03.05.2024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F000C2B-96EC-4C2D-91A4-6666F5697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671D57C-F7DB-40E8-4FA9-4744F6944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478CA-7836-4E93-B75D-FBE79FB0AC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45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5C28F9C-0A32-EB3B-AE38-8B796DA96B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1EDC-C41F-4CD6-BEBF-826A8BF2FA59}" type="datetimeFigureOut">
              <a:rPr lang="ru-RU" smtClean="0"/>
              <a:t>03.05.2024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5E965C9-3839-B14C-EF8D-BA574666F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9B9D01A-F60C-4111-1C2F-DF5800689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478CA-7836-4E93-B75D-FBE79FB0AC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011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5DFDED-9D15-E939-32B9-E6000D9EE9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3EB7FF2-AA6F-442E-549B-E1CE9769EE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984F4E3-EB83-4E8C-43A9-5744AC3528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024196D-6DE0-11E1-CA75-451053FAE0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1EDC-C41F-4CD6-BEBF-826A8BF2FA59}" type="datetimeFigureOut">
              <a:rPr lang="ru-RU" smtClean="0"/>
              <a:t>03.05.2024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FE8517C-5D92-F128-9358-65B2016E6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6BA5B93-B2A1-5F91-B66B-E3DA1C0B6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478CA-7836-4E93-B75D-FBE79FB0AC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178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8F438C-A399-8E72-AF5C-F8AFD7005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6FB979B-0A3F-F93B-7318-2277AC4ED6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922721B-7D5A-68D3-CE0F-74AFD8344E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13C99AC-D9C7-F7E5-42E5-5DF6C7A14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1EDC-C41F-4CD6-BEBF-826A8BF2FA59}" type="datetimeFigureOut">
              <a:rPr lang="ru-RU" smtClean="0"/>
              <a:t>03.05.2024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805DC24-8255-4C5C-DCB9-C3CC22E6D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9C73B1C-2976-E7B0-7D32-CC819F142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478CA-7836-4E93-B75D-FBE79FB0AC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9351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F89831-C0C8-080F-D334-75F8E79E43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3C6BC41-76D0-B0C4-A874-5059631C78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6FFF275-4923-DB5D-4573-FFE9D6166A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1EDC-C41F-4CD6-BEBF-826A8BF2FA59}" type="datetimeFigureOut">
              <a:rPr lang="ru-RU" smtClean="0"/>
              <a:t>03.05.2024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E513DEE-26DE-C415-5D00-0A1807F0AD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C3820B2-3AC1-F427-4AF5-1AA7BBA55A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E478CA-7836-4E93-B75D-FBE79FB0AC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4547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альтернативный процесс 3">
            <a:extLst>
              <a:ext uri="{FF2B5EF4-FFF2-40B4-BE49-F238E27FC236}">
                <a16:creationId xmlns:a16="http://schemas.microsoft.com/office/drawing/2014/main" id="{0B426A0B-6BC6-97AC-B283-D4D2C40ACF93}"/>
              </a:ext>
            </a:extLst>
          </p:cNvPr>
          <p:cNvSpPr/>
          <p:nvPr/>
        </p:nvSpPr>
        <p:spPr>
          <a:xfrm>
            <a:off x="4364854" y="315155"/>
            <a:ext cx="3462291" cy="1819923"/>
          </a:xfrm>
          <a:prstGeom prst="flowChartAlternateProcess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Профилактика клещевого энцефалита с 30.04.24 по 13.05.2024.</a:t>
            </a:r>
          </a:p>
        </p:txBody>
      </p:sp>
      <p:sp>
        <p:nvSpPr>
          <p:cNvPr id="6" name="Свиток: вертикальный 5">
            <a:extLst>
              <a:ext uri="{FF2B5EF4-FFF2-40B4-BE49-F238E27FC236}">
                <a16:creationId xmlns:a16="http://schemas.microsoft.com/office/drawing/2014/main" id="{2F6A31D2-AE97-EECA-8E4B-A908E22F8A69}"/>
              </a:ext>
            </a:extLst>
          </p:cNvPr>
          <p:cNvSpPr/>
          <p:nvPr/>
        </p:nvSpPr>
        <p:spPr>
          <a:xfrm>
            <a:off x="71021" y="292961"/>
            <a:ext cx="3675356" cy="3639847"/>
          </a:xfrm>
          <a:prstGeom prst="verticalScroll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/>
              <a:t>Клещевой энцефалит </a:t>
            </a:r>
          </a:p>
          <a:p>
            <a:r>
              <a:rPr lang="ru-RU" sz="1400" dirty="0"/>
              <a:t>– это специфическое вирусное воспаление мозга с одновременным поражением центральной и периферической нервной системы.</a:t>
            </a:r>
          </a:p>
          <a:p>
            <a:r>
              <a:rPr lang="ru-RU" sz="1400" dirty="0"/>
              <a:t>-Вирус клещевого энцефалита передается при укусах особых видов клещей, имеет неблагоприятное течение и даже летальный исход. </a:t>
            </a:r>
          </a:p>
          <a:p>
            <a:r>
              <a:rPr lang="ru-RU" sz="1400" dirty="0"/>
              <a:t>-Клещевой энцефалит вызывается особым видом вируса. В природе вирус переносят иксодовые клещи – таежный и европейский</a:t>
            </a:r>
            <a:r>
              <a:rPr lang="ru-RU" dirty="0"/>
              <a:t>.</a:t>
            </a:r>
          </a:p>
        </p:txBody>
      </p:sp>
      <p:sp>
        <p:nvSpPr>
          <p:cNvPr id="7" name="Свиток: вертикальный 6">
            <a:extLst>
              <a:ext uri="{FF2B5EF4-FFF2-40B4-BE49-F238E27FC236}">
                <a16:creationId xmlns:a16="http://schemas.microsoft.com/office/drawing/2014/main" id="{E6FADC53-E1A1-237D-58FD-61E251B1C6DE}"/>
              </a:ext>
            </a:extLst>
          </p:cNvPr>
          <p:cNvSpPr/>
          <p:nvPr/>
        </p:nvSpPr>
        <p:spPr>
          <a:xfrm>
            <a:off x="8262521" y="292960"/>
            <a:ext cx="3764132" cy="3639847"/>
          </a:xfrm>
          <a:prstGeom prst="verticalScroll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С</a:t>
            </a:r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r>
              <a:rPr lang="ru-RU" dirty="0"/>
              <a:t>Способы защиты:</a:t>
            </a:r>
          </a:p>
          <a:p>
            <a:pPr algn="ctr"/>
            <a:endParaRPr lang="ru-RU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200" dirty="0"/>
              <a:t>Обязательное наличие головного убора;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200" dirty="0"/>
              <a:t>Максимально закрытая одежда;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200" dirty="0"/>
              <a:t>Использование противоклещевых репеллентов;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200" dirty="0"/>
              <a:t>Частые </a:t>
            </a:r>
            <a:r>
              <a:rPr lang="ru-RU" sz="1200" dirty="0" err="1"/>
              <a:t>самоосмотры</a:t>
            </a:r>
            <a:r>
              <a:rPr lang="ru-RU" sz="1200" dirty="0"/>
              <a:t> при походах на природу;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200" dirty="0"/>
              <a:t>Также важна вакцинация от клещевого энцефалита, если человек живет или планирует как турист или командировочный посетить эндемичный район – списки таких регионов публикует Роспотребнадзор.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ru-RU" sz="1400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E2A9462C-4666-1C6F-A37C-EE6099EAB7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9480" y="2250488"/>
            <a:ext cx="4223182" cy="3076114"/>
          </a:xfrm>
          <a:prstGeom prst="rect">
            <a:avLst/>
          </a:prstGeom>
        </p:spPr>
      </p:pic>
      <p:sp>
        <p:nvSpPr>
          <p:cNvPr id="13" name="Стрелка: вверх 12">
            <a:extLst>
              <a:ext uri="{FF2B5EF4-FFF2-40B4-BE49-F238E27FC236}">
                <a16:creationId xmlns:a16="http://schemas.microsoft.com/office/drawing/2014/main" id="{C9E20CD6-A55B-4F6D-8B9C-4915B84D6703}"/>
              </a:ext>
            </a:extLst>
          </p:cNvPr>
          <p:cNvSpPr/>
          <p:nvPr/>
        </p:nvSpPr>
        <p:spPr>
          <a:xfrm>
            <a:off x="5615652" y="5326602"/>
            <a:ext cx="484632" cy="328474"/>
          </a:xfrm>
          <a:prstGeom prst="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D106E2AE-0621-24BA-C308-84A5A2165E61}"/>
              </a:ext>
            </a:extLst>
          </p:cNvPr>
          <p:cNvSpPr/>
          <p:nvPr/>
        </p:nvSpPr>
        <p:spPr>
          <a:xfrm>
            <a:off x="4696287" y="5770486"/>
            <a:ext cx="2459115" cy="87239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Основные     симптомы болезни</a:t>
            </a:r>
          </a:p>
        </p:txBody>
      </p:sp>
      <p:sp>
        <p:nvSpPr>
          <p:cNvPr id="17" name="Прямоугольник: скругленные углы 16">
            <a:extLst>
              <a:ext uri="{FF2B5EF4-FFF2-40B4-BE49-F238E27FC236}">
                <a16:creationId xmlns:a16="http://schemas.microsoft.com/office/drawing/2014/main" id="{D2BE642A-F7E9-630F-E4DF-F9F653B20096}"/>
              </a:ext>
            </a:extLst>
          </p:cNvPr>
          <p:cNvSpPr/>
          <p:nvPr/>
        </p:nvSpPr>
        <p:spPr>
          <a:xfrm>
            <a:off x="426128" y="4287915"/>
            <a:ext cx="2974020" cy="217946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/>
              <a:t>Пик активности клещей приходится на май- июнь. Активнее всего клещи ведут себя при температуре воздуха около +20 °С и влажности 90-95%.</a:t>
            </a:r>
          </a:p>
        </p:txBody>
      </p:sp>
      <p:sp>
        <p:nvSpPr>
          <p:cNvPr id="18" name="Прямоугольник: скругленные углы 17">
            <a:extLst>
              <a:ext uri="{FF2B5EF4-FFF2-40B4-BE49-F238E27FC236}">
                <a16:creationId xmlns:a16="http://schemas.microsoft.com/office/drawing/2014/main" id="{F8CCDB89-369B-112A-6F04-527C0674BC8C}"/>
              </a:ext>
            </a:extLst>
          </p:cNvPr>
          <p:cNvSpPr/>
          <p:nvPr/>
        </p:nvSpPr>
        <p:spPr>
          <a:xfrm>
            <a:off x="8451540" y="4412202"/>
            <a:ext cx="3314331" cy="2055181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/>
              <a:t>После снятия клеща его можно исследовать в лаборатории на базе г. Барнаула, г. Рубцовска, г. Славгорода</a:t>
            </a:r>
          </a:p>
        </p:txBody>
      </p:sp>
    </p:spTree>
    <p:extLst>
      <p:ext uri="{BB962C8B-B14F-4D97-AF65-F5344CB8AC3E}">
        <p14:creationId xmlns:p14="http://schemas.microsoft.com/office/powerpoint/2010/main" val="190137579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162</Words>
  <Application>Microsoft Office PowerPoint</Application>
  <PresentationFormat>Широкоэкранный</PresentationFormat>
  <Paragraphs>35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7</cp:revision>
  <cp:lastPrinted>2024-05-03T09:26:39Z</cp:lastPrinted>
  <dcterms:created xsi:type="dcterms:W3CDTF">2024-05-03T08:13:56Z</dcterms:created>
  <dcterms:modified xsi:type="dcterms:W3CDTF">2024-05-03T09:26:40Z</dcterms:modified>
</cp:coreProperties>
</file>